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91" r:id="rId2"/>
    <p:sldId id="289" r:id="rId3"/>
    <p:sldId id="277" r:id="rId4"/>
    <p:sldId id="278" r:id="rId5"/>
    <p:sldId id="283" r:id="rId6"/>
    <p:sldId id="275" r:id="rId7"/>
    <p:sldId id="279" r:id="rId8"/>
    <p:sldId id="258" r:id="rId9"/>
    <p:sldId id="268" r:id="rId10"/>
    <p:sldId id="274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26E7"/>
    <a:srgbClr val="F00AE0"/>
    <a:srgbClr val="FF0000"/>
    <a:srgbClr val="FF0066"/>
    <a:srgbClr val="0000FF"/>
    <a:srgbClr val="CCFF66"/>
    <a:srgbClr val="0033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574" autoAdjust="0"/>
    <p:restoredTop sz="93867" autoAdjust="0"/>
  </p:normalViewPr>
  <p:slideViewPr>
    <p:cSldViewPr>
      <p:cViewPr>
        <p:scale>
          <a:sx n="61" d="100"/>
          <a:sy n="61" d="100"/>
        </p:scale>
        <p:origin x="-852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2E23D-D0B3-4CBA-9D38-8ECE0F4FC9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FB3F0-7156-4AA3-9446-10D60730BD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024D9-BF4D-4935-B395-2119061211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79712-501C-40F7-BAAB-B419FED55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7910A-5B7F-4E92-BBAA-70ADD9978B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CA983-637E-4B0B-A579-B11AA24DA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5326D-C820-4FEC-85EF-317D6B32DA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58512-7BD7-4F97-A447-A6035DDEB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477C6-935B-4297-870C-E8AA4142E4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6C5AE-BEC8-45B2-88BB-CE253523D0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6481-6FFD-41F3-ACC4-D95EEC0711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81A0321-96B9-401B-92BA-4EE53CAB3D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2057400"/>
            <a:ext cx="8686800" cy="378565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ĐỊA LÍ -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LỚP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5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VIỆT NAM ĐẤT NƯỚC CHÚNG TA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Ngọc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Ánh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2514600" cy="868363"/>
          </a:xfrm>
          <a:solidFill>
            <a:schemeClr val="bg1"/>
          </a:solidFill>
          <a:ln>
            <a:solidFill>
              <a:srgbClr val="0066FF"/>
            </a:solidFill>
          </a:ln>
        </p:spPr>
        <p:txBody>
          <a:bodyPr/>
          <a:lstStyle/>
          <a:p>
            <a:r>
              <a:rPr lang="en-US" sz="3600" b="1">
                <a:solidFill>
                  <a:srgbClr val="0000FF"/>
                </a:solidFill>
              </a:rPr>
              <a:t>Bài tập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a) Từ Bắc vào Nam theo đường thẳng, phần đất liền nước ta dài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276600" y="1981200"/>
            <a:ext cx="23622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...................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3276600" y="1981200"/>
            <a:ext cx="23622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1650 km</a:t>
            </a: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457200" y="2590800"/>
            <a:ext cx="8382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b) Từ tây sang đông nơi hẹp nhất là ở</a:t>
            </a:r>
          </a:p>
          <a:p>
            <a:pPr>
              <a:spcBef>
                <a:spcPct val="50000"/>
              </a:spcBef>
            </a:pPr>
            <a:r>
              <a:rPr lang="en-US" sz="2800"/>
              <a:t>chưa đầy  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6629400" y="2590800"/>
            <a:ext cx="22098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...................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6629400" y="2590800"/>
            <a:ext cx="22098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Đồng Hới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2133600" y="3200400"/>
            <a:ext cx="23622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...................</a:t>
            </a: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2133600" y="3200400"/>
            <a:ext cx="23622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50 km</a:t>
            </a: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304800" y="3962400"/>
            <a:ext cx="845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c) Diện tích lãnh thổ Việt Nam rộng khoảng</a:t>
            </a:r>
          </a:p>
        </p:txBody>
      </p:sp>
      <p:sp>
        <p:nvSpPr>
          <p:cNvPr id="95244" name="Text Box 12"/>
          <p:cNvSpPr txBox="1">
            <a:spLocks noChangeArrowheads="1"/>
          </p:cNvSpPr>
          <p:nvPr/>
        </p:nvSpPr>
        <p:spPr bwMode="auto">
          <a:xfrm>
            <a:off x="685800" y="4572000"/>
            <a:ext cx="23622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...................</a:t>
            </a:r>
          </a:p>
        </p:txBody>
      </p:sp>
      <p:sp>
        <p:nvSpPr>
          <p:cNvPr id="95245" name="Text Box 13"/>
          <p:cNvSpPr txBox="1">
            <a:spLocks noChangeArrowheads="1"/>
          </p:cNvSpPr>
          <p:nvPr/>
        </p:nvSpPr>
        <p:spPr bwMode="auto">
          <a:xfrm>
            <a:off x="685800" y="4572000"/>
            <a:ext cx="2362200" cy="528638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330.000 km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3124200" y="5334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Điền từ thích hợp vào chỗ trống.</a:t>
            </a:r>
          </a:p>
        </p:txBody>
      </p:sp>
      <p:sp>
        <p:nvSpPr>
          <p:cNvPr id="95253" name="Text Box 21"/>
          <p:cNvSpPr txBox="1">
            <a:spLocks noChangeArrowheads="1"/>
          </p:cNvSpPr>
          <p:nvPr/>
        </p:nvSpPr>
        <p:spPr bwMode="auto">
          <a:xfrm>
            <a:off x="304800" y="52578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d) Biển bao bọc phía ………  và phía …………. của nước ta.</a:t>
            </a:r>
          </a:p>
        </p:txBody>
      </p:sp>
      <p:sp>
        <p:nvSpPr>
          <p:cNvPr id="95254" name="Text Box 22"/>
          <p:cNvSpPr txBox="1">
            <a:spLocks noChangeArrowheads="1"/>
          </p:cNvSpPr>
          <p:nvPr/>
        </p:nvSpPr>
        <p:spPr bwMode="auto">
          <a:xfrm>
            <a:off x="4038600" y="5181600"/>
            <a:ext cx="1219200" cy="52863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rial" pitchFamily="34" charset="0"/>
              </a:rPr>
              <a:t>Đ</a:t>
            </a:r>
            <a:r>
              <a:rPr lang="en-US" sz="2800" b="1">
                <a:solidFill>
                  <a:srgbClr val="FF0000"/>
                </a:solidFill>
              </a:rPr>
              <a:t>ông</a:t>
            </a:r>
            <a:endParaRPr lang="en-US" sz="2800" b="1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6781800" y="5181600"/>
            <a:ext cx="1524000" cy="52863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rial" pitchFamily="34" charset="0"/>
              </a:rPr>
              <a:t>Nam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2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2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1" dur="20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5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5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6" dur="200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5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5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5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95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95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  <p:bldP spid="95236" grpId="0" animBg="1"/>
      <p:bldP spid="95237" grpId="0" animBg="1"/>
      <p:bldP spid="95238" grpId="0"/>
      <p:bldP spid="95239" grpId="0" animBg="1"/>
      <p:bldP spid="95240" grpId="0" animBg="1"/>
      <p:bldP spid="95241" grpId="0" animBg="1"/>
      <p:bldP spid="95242" grpId="0" animBg="1"/>
      <p:bldP spid="95243" grpId="0"/>
      <p:bldP spid="95244" grpId="0" animBg="1"/>
      <p:bldP spid="95245" grpId="0" animBg="1"/>
      <p:bldP spid="95253" grpId="0"/>
      <p:bldP spid="95254" grpId="0" animBg="1"/>
      <p:bldP spid="95254" grpId="1" animBg="1"/>
      <p:bldP spid="952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4114800" y="4572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Địa lí</a:t>
            </a:r>
          </a:p>
        </p:txBody>
      </p:sp>
      <p:sp>
        <p:nvSpPr>
          <p:cNvPr id="110601" name="WordArt 9"/>
          <p:cNvSpPr>
            <a:spLocks noChangeArrowheads="1" noChangeShapeType="1" noTextEdit="1"/>
          </p:cNvSpPr>
          <p:nvPr/>
        </p:nvSpPr>
        <p:spPr bwMode="auto">
          <a:xfrm>
            <a:off x="1600200" y="914400"/>
            <a:ext cx="6038850" cy="677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Việt Nam đất nước chúng ta</a:t>
            </a:r>
            <a:endParaRPr lang="en-US" sz="4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FF00"/>
                  </a:gs>
                  <a:gs pos="100000">
                    <a:srgbClr val="FF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304800" y="15240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rial" pitchFamily="34" charset="0"/>
              </a:rPr>
              <a:t>1. Vị t</a:t>
            </a:r>
            <a:r>
              <a:rPr lang="en-US" sz="2800" b="1">
                <a:solidFill>
                  <a:srgbClr val="FF0000"/>
                </a:solidFill>
              </a:rPr>
              <a:t>rí địa lí và giới hạn</a:t>
            </a:r>
            <a:endParaRPr lang="en-US" sz="2800" b="1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110603" name="Text Box 11"/>
          <p:cNvSpPr txBox="1">
            <a:spLocks noChangeArrowheads="1"/>
          </p:cNvSpPr>
          <p:nvPr/>
        </p:nvSpPr>
        <p:spPr bwMode="auto">
          <a:xfrm>
            <a:off x="381000" y="20574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Đọc SGK trả lời các câu hỏi sau: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 Việt Nam nằm ở đâu? Thuộc khu vực nào?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+ Lãnh thổ  Việt Nam bao gồm những phần nào?</a:t>
            </a:r>
          </a:p>
        </p:txBody>
      </p: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457200" y="3581400"/>
            <a:ext cx="83058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</a:rPr>
              <a:t>-Quan sát hình 1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</a:rPr>
              <a:t>+ Chỉ phần đất liền của nước ta trên lược đồ.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</a:rPr>
              <a:t>+ Phần đất liền của nước ta giáp với những nước nào?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</a:rPr>
              <a:t>+ Biển bao bọc phía nào phần đất liền của nước ta? Tên biển là gì?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00"/>
                </a:solidFill>
              </a:rPr>
              <a:t>+ Kể tên một số đảo và quần đảo của nước ta.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2" grpId="0"/>
      <p:bldP spid="110603" grpId="0"/>
      <p:bldP spid="110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 descr="BDDN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33400"/>
            <a:ext cx="8686800" cy="6019800"/>
          </a:xfrm>
          <a:prstGeom prst="rect">
            <a:avLst/>
          </a:prstGeom>
          <a:noFill/>
        </p:spPr>
      </p:pic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2743200" y="12954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Trung quèc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2514600" y="22098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Lµo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1981200" y="2438400"/>
            <a:ext cx="990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Th¸i lan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 rot="-3771019">
            <a:off x="3245644" y="2864644"/>
            <a:ext cx="2043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B  i  Ó  n    ®  «  n  g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2819400" y="4419600"/>
            <a:ext cx="1600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M  a  l  a  y  x  i  a</a:t>
            </a:r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3429000" y="5334000"/>
            <a:ext cx="2819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I     n    ®    «    n    ª    x    i    a</a:t>
            </a: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 rot="-4443277">
            <a:off x="4738688" y="28956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Philippin</a:t>
            </a: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524000" y="19050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myanma</a:t>
            </a: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1676400" y="31242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campuchia</a:t>
            </a:r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4191000" y="3870325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TimeH" pitchFamily="34" charset="0"/>
              </a:rPr>
              <a:t>Brunªy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2209800" y="152400"/>
            <a:ext cx="495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  <a:latin typeface=".VnTimeH" pitchFamily="34" charset="0"/>
              </a:rPr>
              <a:t>L­îc ®å ®«ng nam ¸</a:t>
            </a:r>
          </a:p>
        </p:txBody>
      </p:sp>
      <p:sp>
        <p:nvSpPr>
          <p:cNvPr id="98318" name="Text Box 14"/>
          <p:cNvSpPr txBox="1">
            <a:spLocks noChangeArrowheads="1"/>
          </p:cNvSpPr>
          <p:nvPr/>
        </p:nvSpPr>
        <p:spPr bwMode="auto">
          <a:xfrm>
            <a:off x="6858000" y="20574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ArialH" pitchFamily="34" charset="0"/>
              </a:rPr>
              <a:t>ChÝ tuyÕn B¾c</a:t>
            </a:r>
          </a:p>
        </p:txBody>
      </p:sp>
      <p:sp>
        <p:nvSpPr>
          <p:cNvPr id="98319" name="Text Box 15"/>
          <p:cNvSpPr txBox="1">
            <a:spLocks noChangeArrowheads="1"/>
          </p:cNvSpPr>
          <p:nvPr/>
        </p:nvSpPr>
        <p:spPr bwMode="auto">
          <a:xfrm>
            <a:off x="7315200" y="42672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Arial" pitchFamily="34" charset="0"/>
              </a:rPr>
              <a:t>XÝch ®¹o</a:t>
            </a:r>
          </a:p>
        </p:txBody>
      </p:sp>
      <p:sp>
        <p:nvSpPr>
          <p:cNvPr id="98320" name="Text Box 16"/>
          <p:cNvSpPr txBox="1">
            <a:spLocks noChangeArrowheads="1"/>
          </p:cNvSpPr>
          <p:nvPr/>
        </p:nvSpPr>
        <p:spPr bwMode="auto">
          <a:xfrm>
            <a:off x="2971800" y="4724400"/>
            <a:ext cx="762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.VnArial" pitchFamily="34" charset="0"/>
              </a:rPr>
              <a:t>Xin-ga-po</a:t>
            </a:r>
          </a:p>
        </p:txBody>
      </p:sp>
      <p:grpSp>
        <p:nvGrpSpPr>
          <p:cNvPr id="98321" name="Group 1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8322" name="Picture 18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-2137" y="2137"/>
              <a:ext cx="4320" cy="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8323" name="Picture 19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577" y="2137"/>
              <a:ext cx="4320" cy="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8324" name="Picture 20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259"/>
              <a:ext cx="576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8325" name="Picture 21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2" name="Picture 4" descr="Luoc_do_Viet_Nam_trong_khu_vuc_Dong_Nam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8915400" cy="6534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2819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 đồ 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Việt Nam</a:t>
            </a:r>
          </a:p>
        </p:txBody>
      </p:sp>
      <p:pic>
        <p:nvPicPr>
          <p:cNvPr id="104456" name="Picture 8" descr="Luoc_do_mat_do_dan_so_Viet_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152400"/>
            <a:ext cx="5029200" cy="6477000"/>
          </a:xfrm>
          <a:prstGeom prst="rect">
            <a:avLst/>
          </a:prstGeom>
          <a:noFill/>
        </p:spPr>
      </p:pic>
      <p:sp>
        <p:nvSpPr>
          <p:cNvPr id="104457" name="Text Box 9"/>
          <p:cNvSpPr txBox="1">
            <a:spLocks noChangeArrowheads="1"/>
          </p:cNvSpPr>
          <p:nvPr/>
        </p:nvSpPr>
        <p:spPr bwMode="auto">
          <a:xfrm>
            <a:off x="304800" y="3581400"/>
            <a:ext cx="2895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+ Chỉ trên bản đồ vị trí và giới hạn của nước 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457200" y="2362200"/>
            <a:ext cx="8382000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-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N­íc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ta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n»m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trên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bán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đảo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Dương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thuộc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khu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vùc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Đ</a:t>
            </a:r>
            <a:r>
              <a:rPr lang="en-US" sz="2800" dirty="0" err="1" smtClean="0">
                <a:solidFill>
                  <a:srgbClr val="0000FF"/>
                </a:solidFill>
                <a:latin typeface=".VnArial" pitchFamily="34" charset="0"/>
              </a:rPr>
              <a:t>«ng</a:t>
            </a:r>
            <a:r>
              <a:rPr lang="en-US" sz="2800" dirty="0" smtClean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Nam </a:t>
            </a:r>
            <a:r>
              <a:rPr lang="en-US" sz="2800" dirty="0">
                <a:solidFill>
                  <a:srgbClr val="0000FF"/>
                </a:solidFill>
              </a:rPr>
              <a:t>Á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Đất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ta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đất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liền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biển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.VnArial" pitchFamily="34" charset="0"/>
              </a:rPr>
              <a:t>đảo</a:t>
            </a:r>
            <a:r>
              <a:rPr lang="en-US" sz="28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quần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đảo</a:t>
            </a:r>
            <a:r>
              <a:rPr lang="en-US" sz="2800" dirty="0">
                <a:solidFill>
                  <a:srgbClr val="0000FF"/>
                </a:solidFill>
              </a:rPr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800" dirty="0">
                <a:solidFill>
                  <a:srgbClr val="0000FF"/>
                </a:solidFill>
              </a:rPr>
              <a:t> - </a:t>
            </a:r>
            <a:r>
              <a:rPr lang="en-US" sz="2800" dirty="0" err="1">
                <a:solidFill>
                  <a:srgbClr val="0000FF"/>
                </a:solidFill>
              </a:rPr>
              <a:t>Phần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đất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liền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của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nước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giáp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với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Trung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Quốc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Lào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</a:t>
            </a:r>
            <a:r>
              <a:rPr lang="en-US" sz="2800" dirty="0">
                <a:solidFill>
                  <a:srgbClr val="0000FF"/>
                </a:solidFill>
              </a:rPr>
              <a:t> Cam- </a:t>
            </a:r>
            <a:r>
              <a:rPr lang="en-US" sz="2800" dirty="0" err="1">
                <a:solidFill>
                  <a:srgbClr val="0000FF"/>
                </a:solidFill>
              </a:rPr>
              <a:t>pu</a:t>
            </a:r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chia</a:t>
            </a:r>
            <a:r>
              <a:rPr lang="en-US" sz="2800" dirty="0">
                <a:solidFill>
                  <a:srgbClr val="0000FF"/>
                </a:solidFill>
              </a:rPr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800" dirty="0">
                <a:solidFill>
                  <a:srgbClr val="0000FF"/>
                </a:solidFill>
              </a:rPr>
              <a:t> - </a:t>
            </a:r>
            <a:r>
              <a:rPr lang="en-US" sz="2800" dirty="0" err="1">
                <a:solidFill>
                  <a:srgbClr val="0000FF"/>
                </a:solidFill>
              </a:rPr>
              <a:t>Biển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bao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bọc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toàn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bộ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phía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phía</a:t>
            </a:r>
            <a:r>
              <a:rPr lang="en-US" sz="2800" dirty="0">
                <a:solidFill>
                  <a:srgbClr val="0000FF"/>
                </a:solidFill>
              </a:rPr>
              <a:t> Nam </a:t>
            </a:r>
            <a:r>
              <a:rPr lang="en-US" sz="2800" dirty="0" err="1">
                <a:solidFill>
                  <a:srgbClr val="0000FF"/>
                </a:solidFill>
              </a:rPr>
              <a:t>của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nước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ta</a:t>
            </a:r>
            <a:r>
              <a:rPr lang="en-US" sz="2800" dirty="0">
                <a:solidFill>
                  <a:srgbClr val="0000FF"/>
                </a:solidFill>
              </a:rPr>
              <a:t>.</a:t>
            </a:r>
            <a:endParaRPr lang="en-US" sz="2800" dirty="0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96262" name="WordArt 6"/>
          <p:cNvSpPr>
            <a:spLocks noChangeArrowheads="1" noChangeShapeType="1" noTextEdit="1"/>
          </p:cNvSpPr>
          <p:nvPr/>
        </p:nvSpPr>
        <p:spPr bwMode="auto">
          <a:xfrm>
            <a:off x="1828800" y="838200"/>
            <a:ext cx="6038850" cy="677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Việt Nam đất nước chúng ta</a:t>
            </a:r>
            <a:endParaRPr lang="en-US" sz="4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FF00"/>
                  </a:gs>
                  <a:gs pos="100000">
                    <a:srgbClr val="FF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3657600" y="2286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Địa lí</a:t>
            </a:r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304800" y="16764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Arial" pitchFamily="34" charset="0"/>
              </a:rPr>
              <a:t>1. Vị t</a:t>
            </a:r>
            <a:r>
              <a:rPr lang="en-US" sz="2800" b="1"/>
              <a:t>rí địa lí và giới hạn</a:t>
            </a:r>
            <a:endParaRPr lang="en-US" sz="2800" b="1">
              <a:latin typeface=".Vn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/>
      <p:bldP spid="962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+ Vị trí nước ta như vậy thì có những thuận lợi và khó khăn gì?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317500" y="3505200"/>
            <a:ext cx="88265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800">
                <a:solidFill>
                  <a:srgbClr val="003300"/>
                </a:solidFill>
                <a:latin typeface=".VnArial" pitchFamily="34" charset="0"/>
              </a:rPr>
              <a:t>VÞ trÝ n­íc ta thuËn lîi cho viÖc giao l­u víi c¸c n­íc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800">
                <a:solidFill>
                  <a:srgbClr val="003300"/>
                </a:solidFill>
              </a:rPr>
              <a:t>trên thế giới bằng đường bộ, đường biển, đường hàng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800">
                <a:solidFill>
                  <a:srgbClr val="003300"/>
                </a:solidFill>
              </a:rPr>
              <a:t> không.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solidFill>
                  <a:srgbClr val="003300"/>
                </a:solidFill>
              </a:rPr>
              <a:t>Khó khăn: Vì nước ta ở sát biển  nên hay có bão  về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00"/>
                </a:solidFill>
              </a:rPr>
              <a:t>mùa hè và mùa thu.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381000" y="18288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rial" pitchFamily="34" charset="0"/>
              </a:rPr>
              <a:t>1. Vị t</a:t>
            </a:r>
            <a:r>
              <a:rPr lang="en-US" sz="2800" b="1">
                <a:solidFill>
                  <a:srgbClr val="FF0000"/>
                </a:solidFill>
              </a:rPr>
              <a:t>rí địa lí và giới hạn</a:t>
            </a:r>
            <a:endParaRPr lang="en-US" sz="2800" b="1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657600" y="228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0000FF"/>
                </a:solidFill>
                <a:latin typeface="Times New Roman" pitchFamily="18" charset="0"/>
              </a:rPr>
              <a:t>Địa lí</a:t>
            </a:r>
          </a:p>
        </p:txBody>
      </p:sp>
      <p:sp>
        <p:nvSpPr>
          <p:cNvPr id="100361" name="WordArt 9"/>
          <p:cNvSpPr>
            <a:spLocks noChangeArrowheads="1" noChangeShapeType="1" noTextEdit="1"/>
          </p:cNvSpPr>
          <p:nvPr/>
        </p:nvSpPr>
        <p:spPr bwMode="auto">
          <a:xfrm>
            <a:off x="1752600" y="838200"/>
            <a:ext cx="6038850" cy="677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Việt Nam đất nước chúng ta</a:t>
            </a:r>
            <a:endParaRPr lang="en-US" sz="4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FF00"/>
                  </a:gs>
                  <a:gs pos="100000">
                    <a:srgbClr val="FF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/>
      <p:bldP spid="1003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5" name="Picture 19" descr="Copy of Luoc do Viet Nam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066800"/>
            <a:ext cx="4953000" cy="5791200"/>
          </a:xfrm>
          <a:prstGeom prst="rect">
            <a:avLst/>
          </a:prstGeom>
          <a:noFill/>
        </p:spPr>
      </p:pic>
      <p:sp>
        <p:nvSpPr>
          <p:cNvPr id="4123" name="Line 27"/>
          <p:cNvSpPr>
            <a:spLocks noChangeShapeType="1"/>
          </p:cNvSpPr>
          <p:nvPr/>
        </p:nvSpPr>
        <p:spPr bwMode="auto">
          <a:xfrm flipV="1">
            <a:off x="1295400" y="3124200"/>
            <a:ext cx="228600" cy="76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>
            <a:off x="2438400" y="1447800"/>
            <a:ext cx="0" cy="39497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381000" y="5410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304800" y="1447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457200" y="30480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50km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2514600" y="26670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1650km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752600" y="5410200"/>
            <a:ext cx="762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>
                <a:solidFill>
                  <a:srgbClr val="0000FF"/>
                </a:solidFill>
                <a:latin typeface=".VnTime" pitchFamily="34" charset="0"/>
              </a:rPr>
              <a:t>C«n §¶o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28600" y="49530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>
                <a:solidFill>
                  <a:srgbClr val="0000FF"/>
                </a:solidFill>
                <a:latin typeface=".VnTime" pitchFamily="34" charset="0"/>
              </a:rPr>
              <a:t>§. Phó Quèc</a:t>
            </a:r>
          </a:p>
        </p:txBody>
      </p:sp>
      <p:sp>
        <p:nvSpPr>
          <p:cNvPr id="4134" name="AutoShape 38"/>
          <p:cNvSpPr>
            <a:spLocks noChangeArrowheads="1"/>
          </p:cNvSpPr>
          <p:nvPr/>
        </p:nvSpPr>
        <p:spPr bwMode="auto">
          <a:xfrm>
            <a:off x="381000" y="5715000"/>
            <a:ext cx="3810000" cy="838200"/>
          </a:xfrm>
          <a:prstGeom prst="cloudCallout">
            <a:avLst>
              <a:gd name="adj1" fmla="val -39708"/>
              <a:gd name="adj2" fmla="val -162690"/>
            </a:avLst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DiÖn tÝch: </a:t>
            </a:r>
          </a:p>
          <a:p>
            <a:pPr algn="ctr"/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330 000km</a:t>
            </a:r>
            <a:r>
              <a:rPr lang="en-US" sz="20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endParaRPr lang="en-US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228600" y="457200"/>
            <a:ext cx="632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rial" pitchFamily="34" charset="0"/>
              </a:rPr>
              <a:t>2. H</a:t>
            </a:r>
            <a:r>
              <a:rPr lang="en-US" sz="2800" b="1">
                <a:solidFill>
                  <a:srgbClr val="FF0000"/>
                </a:solidFill>
              </a:rPr>
              <a:t>ình dạng và  diện tích</a:t>
            </a:r>
            <a:endParaRPr lang="en-US" sz="2800" b="1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4876800" y="3429000"/>
            <a:ext cx="40386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.VnArial" pitchFamily="34" charset="0"/>
              </a:rPr>
              <a:t>+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 bắc vào Nam nước ta dài bao nhiêu km?</a:t>
            </a:r>
          </a:p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Chỗ hẹp nhất bao nhiêu km?</a:t>
            </a:r>
          </a:p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Diện tích phần đất liền nước ta bao nhiêu km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4876800" y="3429000"/>
            <a:ext cx="4267200" cy="320040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Char char="-"/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 Bắc vào Nam, phần </a:t>
            </a:r>
          </a:p>
          <a:p>
            <a:pPr algn="ctr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 liền nước ta dài 1650</a:t>
            </a:r>
          </a:p>
          <a:p>
            <a:pPr algn="ctr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Km.</a:t>
            </a:r>
          </a:p>
          <a:p>
            <a:pPr algn="ctr">
              <a:buFontTx/>
              <a:buChar char="-"/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 hẹp nhất là 50 km.</a:t>
            </a:r>
          </a:p>
          <a:p>
            <a:pPr algn="ctr">
              <a:buFontTx/>
              <a:buChar char="-"/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 tích lãnh thổ nước ta</a:t>
            </a:r>
          </a:p>
          <a:p>
            <a:pPr algn="ctr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vào khoảng 330.000km.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3" grpId="0" animBg="1"/>
      <p:bldP spid="4126" grpId="0" animBg="1"/>
      <p:bldP spid="4127" grpId="0" animBg="1"/>
      <p:bldP spid="4128" grpId="0" animBg="1"/>
      <p:bldP spid="4129" grpId="0"/>
      <p:bldP spid="4130" grpId="1"/>
      <p:bldP spid="4134" grpId="0" animBg="1"/>
      <p:bldP spid="4147" grpId="0"/>
      <p:bldP spid="41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57200" y="2057400"/>
            <a:ext cx="8305800" cy="329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800" b="1">
              <a:solidFill>
                <a:srgbClr val="003300"/>
              </a:solidFill>
              <a:latin typeface=".VnArial" pitchFamily="34" charset="0"/>
            </a:endParaRP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800" b="1">
                <a:solidFill>
                  <a:srgbClr val="003300"/>
                </a:solidFill>
                <a:latin typeface=".VnArial" pitchFamily="34" charset="0"/>
              </a:rPr>
              <a:t>PhÇn ®Êt liÒn nước ta hÑp ngang, tr¶i dµi theo ph­¬ng B¾c Nam với đường bờ biển cong h</a:t>
            </a:r>
            <a:r>
              <a:rPr lang="en-US" sz="2800" b="1">
                <a:solidFill>
                  <a:srgbClr val="003300"/>
                </a:solidFill>
              </a:rPr>
              <a:t>ì</a:t>
            </a:r>
            <a:r>
              <a:rPr lang="en-US" sz="2800" b="1">
                <a:solidFill>
                  <a:srgbClr val="003300"/>
                </a:solidFill>
                <a:latin typeface=".VnArial" pitchFamily="34" charset="0"/>
              </a:rPr>
              <a:t>nh chữ </a:t>
            </a:r>
            <a:r>
              <a:rPr lang="en-US" sz="2800" b="1">
                <a:solidFill>
                  <a:srgbClr val="FF0000"/>
                </a:solidFill>
                <a:latin typeface=".VnArial" pitchFamily="34" charset="0"/>
              </a:rPr>
              <a:t>S</a:t>
            </a:r>
            <a:r>
              <a:rPr lang="en-US" sz="2800" b="1">
                <a:solidFill>
                  <a:srgbClr val="003300"/>
                </a:solidFill>
                <a:latin typeface=".VnArial" pitchFamily="34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800" b="1">
                <a:solidFill>
                  <a:srgbClr val="003300"/>
                </a:solidFill>
                <a:latin typeface=".VnArial" pitchFamily="34" charset="0"/>
              </a:rPr>
              <a:t> DiÖn tÝch kho¶ng 330 000km</a:t>
            </a:r>
            <a:r>
              <a:rPr lang="en-US" sz="2800" b="1" baseline="30000">
                <a:solidFill>
                  <a:srgbClr val="003300"/>
                </a:solidFill>
                <a:latin typeface=".VnArial" pitchFamily="34" charset="0"/>
              </a:rPr>
              <a:t>2</a:t>
            </a:r>
            <a:r>
              <a:rPr lang="en-US" sz="2800" b="1">
                <a:solidFill>
                  <a:srgbClr val="003300"/>
                </a:solidFill>
                <a:latin typeface=".VnArial" pitchFamily="34" charset="0"/>
              </a:rPr>
              <a:t>.  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endParaRPr lang="en-US" sz="2800" b="1">
              <a:solidFill>
                <a:srgbClr val="003300"/>
              </a:solidFill>
              <a:latin typeface=".VnArial" pitchFamily="34" charset="0"/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191000" y="1524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</a:rPr>
              <a:t>Địa lí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33400" y="1828800"/>
            <a:ext cx="632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" pitchFamily="34" charset="0"/>
              </a:rPr>
              <a:t>2. H</a:t>
            </a:r>
            <a:r>
              <a:rPr lang="en-US" sz="2800" b="1">
                <a:solidFill>
                  <a:srgbClr val="0000FF"/>
                </a:solidFill>
              </a:rPr>
              <a:t>ình dạng và  diện tích</a:t>
            </a:r>
            <a:endParaRPr lang="en-US" sz="2800" b="1">
              <a:solidFill>
                <a:srgbClr val="0000FF"/>
              </a:solidFill>
              <a:latin typeface=".VnArial" pitchFamily="34" charset="0"/>
            </a:endParaRPr>
          </a:p>
        </p:txBody>
      </p:sp>
      <p:sp>
        <p:nvSpPr>
          <p:cNvPr id="15383" name="WordArt 23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6038850" cy="677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Việt Nam đất nước chúng ta</a:t>
            </a:r>
            <a:endParaRPr lang="en-US" sz="4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FF00"/>
                  </a:gs>
                  <a:gs pos="100000">
                    <a:srgbClr val="FF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3309"/>
  <p:tag name="VIOLETTITLE" val="Bài 1. Việt Nam đất nước chúng ta"/>
  <p:tag name="VIOLETLESSON" val="1"/>
  <p:tag name="VIOLETCATID" val="8048935"/>
  <p:tag name="VIOLETSUBJECT" val="Địa lý 5"/>
  <p:tag name="VIOLETSOURCE" val="Lê Phúc Thành"/>
  <p:tag name="VIOLETAUTHORID" val="2933824"/>
  <p:tag name="VIOLETAUTHORNAME" val="Lê Phúc Thành"/>
  <p:tag name="VIOLETAUTHORAVATAR" val="2933824.jpg"/>
  <p:tag name="VIOLETAUTHORADDRESS" val="truong phan dinh phung - ho chi minh"/>
  <p:tag name="VIOLETDATE" val="2011-08-09 15:02:01"/>
  <p:tag name="VIOLETHIT" val="271"/>
  <p:tag name="VIOLETLIKE" val="0"/>
  <p:tag name="MMPROD_NEXTUNIQUEID" val="10014"/>
  <p:tag name="MMPROD_UIDATA" val="&lt;database version=&quot;7.0&quot;&gt;&lt;object type=&quot;1&quot; unique_id=&quot;10001&quot;&gt;&lt;object type=&quot;8&quot; unique_id=&quot;11633&quot;&gt;&lt;/object&gt;&lt;object type=&quot;2&quot; unique_id=&quot;11634&quot;&gt;&lt;object type=&quot;3&quot; unique_id=&quot;11635&quot;&gt;&lt;property id=&quot;20148&quot; value=&quot;5&quot;/&gt;&lt;property id=&quot;20300&quot; value=&quot;Slide 1&quot;/&gt;&lt;property id=&quot;20307&quot; value=&quot;291&quot;/&gt;&lt;/object&gt;&lt;object type=&quot;3&quot; unique_id=&quot;11636&quot;&gt;&lt;property id=&quot;20148&quot; value=&quot;5&quot;/&gt;&lt;property id=&quot;20300&quot; value=&quot;Slide 2&quot;/&gt;&lt;property id=&quot;20307&quot; value=&quot;289&quot;/&gt;&lt;/object&gt;&lt;object type=&quot;3&quot; unique_id=&quot;11637&quot;&gt;&lt;property id=&quot;20148&quot; value=&quot;5&quot;/&gt;&lt;property id=&quot;20300&quot; value=&quot;Slide 3&quot;/&gt;&lt;property id=&quot;20307&quot; value=&quot;277&quot;/&gt;&lt;/object&gt;&lt;object type=&quot;3&quot; unique_id=&quot;11638&quot;&gt;&lt;property id=&quot;20148&quot; value=&quot;5&quot;/&gt;&lt;property id=&quot;20300&quot; value=&quot;Slide 4&quot;/&gt;&lt;property id=&quot;20307&quot; value=&quot;278&quot;/&gt;&lt;/object&gt;&lt;object type=&quot;3&quot; unique_id=&quot;11639&quot;&gt;&lt;property id=&quot;20148&quot; value=&quot;5&quot;/&gt;&lt;property id=&quot;20300&quot; value=&quot;Slide 5&quot;/&gt;&lt;property id=&quot;20307&quot; value=&quot;283&quot;/&gt;&lt;/object&gt;&lt;object type=&quot;3&quot; unique_id=&quot;11640&quot;&gt;&lt;property id=&quot;20148&quot; value=&quot;5&quot;/&gt;&lt;property id=&quot;20300&quot; value=&quot;Slide 6&quot;/&gt;&lt;property id=&quot;20307&quot; value=&quot;275&quot;/&gt;&lt;/object&gt;&lt;object type=&quot;3&quot; unique_id=&quot;11641&quot;&gt;&lt;property id=&quot;20148&quot; value=&quot;5&quot;/&gt;&lt;property id=&quot;20300&quot; value=&quot;Slide 7&quot;/&gt;&lt;property id=&quot;20307&quot; value=&quot;279&quot;/&gt;&lt;/object&gt;&lt;object type=&quot;3&quot; unique_id=&quot;11642&quot;&gt;&lt;property id=&quot;20148&quot; value=&quot;5&quot;/&gt;&lt;property id=&quot;20300&quot; value=&quot;Slide 8&quot;/&gt;&lt;property id=&quot;20307&quot; value=&quot;258&quot;/&gt;&lt;/object&gt;&lt;object type=&quot;3&quot; unique_id=&quot;11643&quot;&gt;&lt;property id=&quot;20148&quot; value=&quot;5&quot;/&gt;&lt;property id=&quot;20300&quot; value=&quot;Slide 9&quot;/&gt;&lt;property id=&quot;20307&quot; value=&quot;268&quot;/&gt;&lt;/object&gt;&lt;object type=&quot;3&quot; unique_id=&quot;11644&quot;&gt;&lt;property id=&quot;20148&quot; value=&quot;5&quot;/&gt;&lt;property id=&quot;20300&quot; value=&quot;Slide 10 - &amp;quot;Bài tập&amp;quot;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</TotalTime>
  <Words>591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.VnArial</vt:lpstr>
      <vt:lpstr>Arial</vt:lpstr>
      <vt:lpstr>Times New Roman</vt:lpstr>
      <vt:lpstr>.VnTimeH</vt:lpstr>
      <vt:lpstr>.VnArialH</vt:lpstr>
      <vt:lpstr>Wingdings</vt:lpstr>
      <vt:lpstr>.VnTime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Bài tập</vt:lpstr>
    </vt:vector>
  </TitlesOfParts>
  <Company>Khoa Giáo dục Tiểu học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Hong Hanh</dc:creator>
  <cp:lastModifiedBy>AutoBVT</cp:lastModifiedBy>
  <cp:revision>122</cp:revision>
  <dcterms:created xsi:type="dcterms:W3CDTF">2005-08-19T06:48:32Z</dcterms:created>
  <dcterms:modified xsi:type="dcterms:W3CDTF">2016-01-21T05:05:26Z</dcterms:modified>
</cp:coreProperties>
</file>